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59" r:id="rId4"/>
    <p:sldId id="270" r:id="rId5"/>
    <p:sldId id="260" r:id="rId6"/>
    <p:sldId id="261" r:id="rId7"/>
    <p:sldId id="272" r:id="rId8"/>
    <p:sldId id="262" r:id="rId9"/>
    <p:sldId id="263" r:id="rId10"/>
    <p:sldId id="273" r:id="rId11"/>
    <p:sldId id="264" r:id="rId12"/>
    <p:sldId id="279" r:id="rId13"/>
    <p:sldId id="274" r:id="rId14"/>
    <p:sldId id="265" r:id="rId15"/>
    <p:sldId id="266" r:id="rId16"/>
    <p:sldId id="276" r:id="rId17"/>
    <p:sldId id="267" r:id="rId18"/>
    <p:sldId id="277" r:id="rId19"/>
    <p:sldId id="283" r:id="rId20"/>
    <p:sldId id="285" r:id="rId21"/>
    <p:sldId id="268" r:id="rId22"/>
    <p:sldId id="284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62;&#1077;&#1079;&#1072;&#1088;&#1100;\&#1056;&#1072;&#1073;&#1086;&#1095;&#1080;&#1081;%20&#1089;&#1090;&#1086;&#1083;\&#1041;&#1083;&#1086;&#1082;&#1072;&#1076;&#1072;%20&#1051;&#1077;&#1085;&#1080;&#1085;&#1075;&#1088;&#1072;&#1076;&#1072;\&#1044;.&#1064;&#1086;&#1089;&#1090;&#1072;&#1082;&#1086;&#1074;&#1080;&#1095;____&#1048;&#1079;_7&#1081;_&#1057;&#1080;&#1084;&#1092;&#1086;&#1085;&#1080;&#1080;__&#1051;&#1077;&#1085;&#1080;&#1085;&#1075;&#1088;&#1072;&#1076;&#1089;&#1082;&#1086;&#1081;_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2214554"/>
            <a:ext cx="857259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  <a:endParaRPr lang="ru-RU" sz="4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43" y="0"/>
            <a:ext cx="8970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Д.Шостакович____Из_7й_Симфонии__Ленинградской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07218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860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 cstate="print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571900" cy="642942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1942 </a:t>
            </a:r>
            <a:r>
              <a:rPr lang="ru-RU" dirty="0"/>
              <a:t>было принято решение об </a:t>
            </a:r>
            <a:r>
              <a:rPr lang="ru-RU" dirty="0" smtClean="0"/>
              <a:t>очистке </a:t>
            </a:r>
            <a:r>
              <a:rPr lang="ru-RU" dirty="0"/>
              <a:t>города от завалов снега, льда, </a:t>
            </a:r>
            <a:r>
              <a:rPr lang="ru-RU" dirty="0" smtClean="0"/>
              <a:t>грязи, трупов</a:t>
            </a:r>
            <a:r>
              <a:rPr lang="ru-RU" dirty="0"/>
              <a:t>, и уже к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апреля </a:t>
            </a:r>
            <a:r>
              <a:rPr lang="ru-RU" dirty="0"/>
              <a:t>город был приведен в порядок силами изможденных ленинградцев и солдат местного гарнизона.</a:t>
            </a:r>
          </a:p>
        </p:txBody>
      </p:sp>
      <p:pic>
        <p:nvPicPr>
          <p:cNvPr id="4" name="Picture 3" descr="v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360047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kladbis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635" y="3071810"/>
            <a:ext cx="2457365" cy="35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69514"/>
            <a:ext cx="4087344" cy="25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блокадную зиму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1943 положение осажденного Ленинграда значительно улучшилось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 общественный транспорт,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открылись школы, кинотеатры, действовали водопровод и канализация,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бани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kad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-40000"/>
          </a:blip>
          <a:srcRect/>
          <a:stretch>
            <a:fillRect/>
          </a:stretch>
        </p:blipFill>
        <p:spPr bwMode="auto">
          <a:xfrm>
            <a:off x="0" y="0"/>
            <a:ext cx="9358346" cy="68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Обороной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руководил вначале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К.Е.Ворошилов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после его отстранения —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Хозяйственной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стороной занимался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фактически заменил первого секретаря Ленинградского обкома ВКП(б)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А.А.Жданова.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Именно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организовывал движение на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"Дороге жизни"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улаживал разногласия гражданских и военных властей.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924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К.Е.Ворошилов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1455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9293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Г.К.Жуков</a:t>
            </a:r>
            <a:endParaRPr lang="ru-RU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714356"/>
            <a:ext cx="2867028" cy="390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А.Н.Косыгин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Снятие блокады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643051"/>
          <a:ext cx="8572560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280"/>
                <a:gridCol w="4286280"/>
              </a:tblGrid>
              <a:tr h="258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Жертвы Блокады Ленинграда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голода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640 тыс.человек</a:t>
                      </a:r>
                      <a:endParaRPr lang="ru-RU" sz="2400" b="1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боевых действий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 тыс.человек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24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27 января 1944г.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Блокада была окончательно прорвана. В городе к этому времени оставалось 500 тысяч жителей – в 5 раз меньше чем в начале блокады. Блокада Ленинграда стала самой кровопролитной осадой в истории человечества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2" y="4518034"/>
            <a:ext cx="3143238" cy="23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643446"/>
            <a:ext cx="3123175" cy="20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09154"/>
            <a:ext cx="3048008" cy="21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Окружение Ленинграда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во время Блокады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блокады с города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Воспоминая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«В этот день люди кричали от радости…»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Виктория </a:t>
            </a:r>
            <a:r>
              <a:rPr lang="ru-RU" dirty="0" err="1" smtClean="0"/>
              <a:t>Работнова</a:t>
            </a:r>
            <a:r>
              <a:rPr lang="ru-RU" dirty="0" smtClean="0"/>
              <a:t>, «Мой район»</a:t>
            </a:r>
          </a:p>
          <a:p>
            <a:pPr>
              <a:buNone/>
            </a:pPr>
            <a:r>
              <a:rPr lang="ru-RU" dirty="0" smtClean="0"/>
              <a:t>«После прорыва блокады нас послали на лесозаготовки – надо было обеспечить город топливом. Ну, а 27 января 1944 года мы встретили в Ленинграде. Не передать словами, что мы тогда чувствовали. Люди на улицах кричали от радости, обнимались, целовались, обменивались адресами».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«Город - Герой»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Приказом Верховного Главнокомандующего от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1945 года </a:t>
            </a:r>
            <a:r>
              <a:rPr lang="ru-RU" dirty="0" smtClean="0">
                <a:solidFill>
                  <a:srgbClr val="002060"/>
                </a:solidFill>
              </a:rPr>
              <a:t>Ленинград вместе с Москвой, Сталинградом, Севастополем и Одессой был назван городом-героем за героизм и мужество, проявленные жителями города во время блокады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8 мая 1965 </a:t>
            </a:r>
            <a:r>
              <a:rPr lang="ru-RU" dirty="0" smtClean="0">
                <a:solidFill>
                  <a:srgbClr val="002060"/>
                </a:solidFill>
              </a:rPr>
              <a:t>года Указом Президиума Верховного Совета СССР Город-герой Ленинград был награждён орденом Ленина и медалью «Золотая Звезда».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1000108"/>
            <a:ext cx="5357818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1" y="1000108"/>
            <a:ext cx="4167189" cy="450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4812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4282" y="6000768"/>
            <a:ext cx="4000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Ярославле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жертвам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143404" cy="573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57752" y="600076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детям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(Ярославль).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С </a:t>
            </a:r>
            <a:r>
              <a:rPr lang="ru-RU" sz="3600" dirty="0">
                <a:solidFill>
                  <a:schemeClr val="tx1"/>
                </a:solidFill>
              </a:rPr>
              <a:t>началом Великой Отечественной войны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</a:t>
            </a:r>
            <a:r>
              <a:rPr lang="ru-RU" sz="3600" dirty="0">
                <a:solidFill>
                  <a:schemeClr val="tx1"/>
                </a:solidFill>
              </a:rPr>
              <a:t>удар в направлении Ленинграда был поручен группе немецких армий "Север", которые должны были уничтожить части Красной армии в Прибалтике, захватить военно-морские базы на Балтийском море и к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</a:t>
            </a:r>
            <a:r>
              <a:rPr lang="ru-RU" sz="3600" dirty="0">
                <a:solidFill>
                  <a:schemeClr val="tx1"/>
                </a:solidFill>
              </a:rPr>
              <a:t>овладеть Ленинградом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Окружение Ленинграда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41_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6786610" cy="6334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093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июля </a:t>
            </a:r>
            <a:r>
              <a:rPr lang="ru-RU" sz="3100" dirty="0" smtClean="0"/>
              <a:t>был захвачен Псков;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июля </a:t>
            </a:r>
            <a:r>
              <a:rPr lang="ru-RU" sz="3100" dirty="0" smtClean="0"/>
              <a:t>немецкие части прорвали фронт и силами 4-я танковой группы армии «Север» вышли к реке Плюса и далее устремились к Луге;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</a:t>
            </a:r>
            <a:r>
              <a:rPr lang="ru-RU" sz="3100" dirty="0" smtClean="0"/>
              <a:t>немцы заняли станцию Чудово, тем самым перерезав Октябрьскую железную дорогу;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через 8 дней овладели Тосно;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</a:t>
            </a:r>
            <a:r>
              <a:rPr lang="ru-RU" sz="3100" dirty="0" smtClean="0"/>
              <a:t>был захвачен крупный железнодорожный узел Мга;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С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</a:t>
            </a:r>
            <a:r>
              <a:rPr lang="ru-RU" sz="3100" dirty="0" smtClean="0"/>
              <a:t>, когда немцы захватили Шлиссельбург, началась 871-дневная блокада Ленинграда.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 во время Блокады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929222" cy="578647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окружение попало 2 млн. 544 тыс. гражданского населения города (включая </a:t>
            </a:r>
            <a:r>
              <a:rPr lang="ru-RU" dirty="0" smtClean="0">
                <a:solidFill>
                  <a:schemeClr val="tx1"/>
                </a:solidFill>
              </a:rPr>
              <a:t>приблизительно 400 </a:t>
            </a:r>
            <a:r>
              <a:rPr lang="ru-RU" dirty="0">
                <a:solidFill>
                  <a:schemeClr val="tx1"/>
                </a:solidFill>
              </a:rPr>
              <a:t>тыс. детей), 343 тыс. </a:t>
            </a:r>
            <a:r>
              <a:rPr lang="ru-RU" dirty="0" smtClean="0">
                <a:solidFill>
                  <a:schemeClr val="tx1"/>
                </a:solidFill>
              </a:rPr>
              <a:t>войско, защищавшее город. Продовольствие </a:t>
            </a:r>
            <a:r>
              <a:rPr lang="ru-RU" dirty="0">
                <a:solidFill>
                  <a:schemeClr val="tx1"/>
                </a:solidFill>
              </a:rPr>
              <a:t>и топливные запасы были ограничены (только на 1-2 месяца).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1941 </a:t>
            </a:r>
            <a:r>
              <a:rPr lang="ru-RU" dirty="0">
                <a:solidFill>
                  <a:schemeClr val="tx1"/>
                </a:solidFill>
              </a:rPr>
              <a:t>в результате </a:t>
            </a:r>
            <a:r>
              <a:rPr lang="ru-RU" dirty="0" smtClean="0">
                <a:solidFill>
                  <a:schemeClr val="tx1"/>
                </a:solidFill>
              </a:rPr>
              <a:t>авиационного </a:t>
            </a:r>
            <a:r>
              <a:rPr lang="ru-RU" dirty="0">
                <a:solidFill>
                  <a:schemeClr val="tx1"/>
                </a:solidFill>
              </a:rPr>
              <a:t>налета и возникшего пожара сгорели продовольственные склады им. </a:t>
            </a:r>
            <a:r>
              <a:rPr lang="ru-RU" dirty="0" err="1">
                <a:solidFill>
                  <a:schemeClr val="tx1"/>
                </a:solidFill>
              </a:rPr>
              <a:t>А.Е.Бадаева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3548078" cy="50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1_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871543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</a:t>
            </a:r>
            <a:r>
              <a:rPr lang="ru-RU" sz="3600" dirty="0" smtClean="0"/>
              <a:t>рабочие и инженерно-технические работники стали получать по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г хлеба в сутки</a:t>
            </a:r>
            <a:r>
              <a:rPr lang="ru-RU" sz="3600" dirty="0" smtClean="0"/>
              <a:t>, все остальные по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3071810"/>
          <a:ext cx="7858180" cy="2786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9090"/>
                <a:gridCol w="3929090"/>
              </a:tblGrid>
              <a:tr h="7739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 хлеба для населения</a:t>
                      </a:r>
                      <a:endParaRPr lang="ru-RU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Взрослый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грамм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Ребенок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50грамм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786346" cy="64940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</a:t>
            </a:r>
            <a:r>
              <a:rPr lang="ru-RU" sz="3200" dirty="0"/>
              <a:t>то время, когда шла блокада, не замолкало ленинградское радио, где выступали поэты и писатели.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sz="3200" dirty="0"/>
              <a:t> с Урала доставили партитуру 7-й симфонии Дмитрия Шостаковича, которая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sz="3200" dirty="0"/>
              <a:t>была исполнена оркестром Радиокомитета в осажденном немцами </a:t>
            </a:r>
            <a:r>
              <a:rPr lang="ru-RU" sz="3200" dirty="0" smtClean="0"/>
              <a:t>Ленинграде.</a:t>
            </a:r>
            <a:endParaRPr lang="ru-RU" sz="3200" dirty="0"/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214290"/>
            <a:ext cx="4143404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706</Words>
  <Application>Microsoft Office PowerPoint</Application>
  <PresentationFormat>Экран (4:3)</PresentationFormat>
  <Paragraphs>71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План работы:</vt:lpstr>
      <vt:lpstr>Слайд 3</vt:lpstr>
      <vt:lpstr>Слайд 4</vt:lpstr>
      <vt:lpstr>Слайд 5</vt:lpstr>
      <vt:lpstr> Город во время Блокады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Снятие блокады</vt:lpstr>
      <vt:lpstr>Воспоминания</vt:lpstr>
      <vt:lpstr>Слайд 21</vt:lpstr>
      <vt:lpstr>«Город - Герой»</vt:lpstr>
      <vt:lpstr>Памятники</vt:lpstr>
      <vt:lpstr>Слайд 24</vt:lpstr>
      <vt:lpstr>Слайд 25</vt:lpstr>
    </vt:vector>
  </TitlesOfParts>
  <Company>ммэри)))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HP</cp:lastModifiedBy>
  <cp:revision>31</cp:revision>
  <dcterms:created xsi:type="dcterms:W3CDTF">2010-05-17T15:01:37Z</dcterms:created>
  <dcterms:modified xsi:type="dcterms:W3CDTF">2018-12-25T07:38:41Z</dcterms:modified>
</cp:coreProperties>
</file>